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304" r:id="rId3"/>
    <p:sldId id="681" r:id="rId4"/>
    <p:sldId id="717" r:id="rId5"/>
    <p:sldId id="718" r:id="rId6"/>
    <p:sldId id="719" r:id="rId7"/>
    <p:sldId id="721" r:id="rId8"/>
    <p:sldId id="722" r:id="rId9"/>
    <p:sldId id="723" r:id="rId10"/>
    <p:sldId id="724" r:id="rId11"/>
    <p:sldId id="744" r:id="rId12"/>
    <p:sldId id="727" r:id="rId13"/>
    <p:sldId id="729" r:id="rId14"/>
    <p:sldId id="730" r:id="rId15"/>
    <p:sldId id="731" r:id="rId16"/>
    <p:sldId id="732" r:id="rId17"/>
    <p:sldId id="725" r:id="rId18"/>
    <p:sldId id="733" r:id="rId19"/>
    <p:sldId id="734" r:id="rId20"/>
    <p:sldId id="740" r:id="rId21"/>
    <p:sldId id="743" r:id="rId22"/>
    <p:sldId id="742" r:id="rId23"/>
  </p:sldIdLst>
  <p:sldSz cx="9144000" cy="5143500" type="screen16x9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1">
          <p15:clr>
            <a:srgbClr val="A4A3A4"/>
          </p15:clr>
        </p15:guide>
        <p15:guide id="2" pos="249">
          <p15:clr>
            <a:srgbClr val="A4A3A4"/>
          </p15:clr>
        </p15:guide>
        <p15:guide id="3" pos="14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D7B71B-D57A-8058-3AB5-15E04E2860A6}" name="Burri Melanie" initials="MB" userId="S::melanie.burri@vssm.ch::3c95499f-085c-4725-aa47-6ffb6e29b55e" providerId="AD"/>
  <p188:author id="{01FC20A2-7E7C-F76F-FC21-44952C1C2E24}" name="Gamper Linda" initials="LG" userId="S::linda.gamper@vssm.ch::824bf985-e894-4955-bd5f-27c2609888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670"/>
    <a:srgbClr val="E30C78"/>
    <a:srgbClr val="0B2B40"/>
    <a:srgbClr val="D6D3AA"/>
    <a:srgbClr val="346943"/>
    <a:srgbClr val="D18B0A"/>
    <a:srgbClr val="61ADDB"/>
    <a:srgbClr val="698E6B"/>
    <a:srgbClr val="000000"/>
    <a:srgbClr val="592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6751" autoAdjust="0"/>
  </p:normalViewPr>
  <p:slideViewPr>
    <p:cSldViewPr showGuides="1">
      <p:cViewPr varScale="1">
        <p:scale>
          <a:sx n="147" d="100"/>
          <a:sy n="147" d="100"/>
        </p:scale>
        <p:origin x="600" y="138"/>
      </p:cViewPr>
      <p:guideLst>
        <p:guide orient="horz" pos="1961"/>
        <p:guide pos="249"/>
        <p:guide pos="14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306" y="114"/>
      </p:cViewPr>
      <p:guideLst>
        <p:guide orient="horz" pos="3133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2" y="4"/>
            <a:ext cx="2949575" cy="496887"/>
          </a:xfrm>
          <a:prstGeom prst="rect">
            <a:avLst/>
          </a:prstGeom>
        </p:spPr>
        <p:txBody>
          <a:bodyPr vert="horz" lIns="90950" tIns="45472" rIns="90950" bIns="45472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61" y="4"/>
            <a:ext cx="2949575" cy="496887"/>
          </a:xfrm>
          <a:prstGeom prst="rect">
            <a:avLst/>
          </a:prstGeom>
        </p:spPr>
        <p:txBody>
          <a:bodyPr vert="horz" lIns="90950" tIns="45472" rIns="90950" bIns="45472" rtlCol="0"/>
          <a:lstStyle>
            <a:lvl1pPr algn="r">
              <a:defRPr sz="1200"/>
            </a:lvl1pPr>
          </a:lstStyle>
          <a:p>
            <a:fld id="{CF50DCF8-F009-4BF3-A4E7-CE7B92F5165B}" type="datetimeFigureOut">
              <a:rPr lang="de-CH" smtClean="0"/>
              <a:t>23.04.2025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2" y="9445629"/>
            <a:ext cx="2949575" cy="496887"/>
          </a:xfrm>
          <a:prstGeom prst="rect">
            <a:avLst/>
          </a:prstGeom>
        </p:spPr>
        <p:txBody>
          <a:bodyPr vert="horz" lIns="90950" tIns="45472" rIns="90950" bIns="45472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61" y="9445629"/>
            <a:ext cx="2949575" cy="496887"/>
          </a:xfrm>
          <a:prstGeom prst="rect">
            <a:avLst/>
          </a:prstGeom>
        </p:spPr>
        <p:txBody>
          <a:bodyPr vert="horz" lIns="90950" tIns="45472" rIns="90950" bIns="45472" rtlCol="0" anchor="b"/>
          <a:lstStyle>
            <a:lvl1pPr algn="r">
              <a:defRPr sz="1200"/>
            </a:lvl1pPr>
          </a:lstStyle>
          <a:p>
            <a:fld id="{848E44FC-4C87-443B-BCAF-5FD4816547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234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0" y="1"/>
            <a:ext cx="2949099" cy="497206"/>
          </a:xfrm>
          <a:prstGeom prst="rect">
            <a:avLst/>
          </a:prstGeom>
        </p:spPr>
        <p:txBody>
          <a:bodyPr vert="horz" lIns="90950" tIns="45472" rIns="90950" bIns="45472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50" y="1"/>
            <a:ext cx="2949099" cy="497206"/>
          </a:xfrm>
          <a:prstGeom prst="rect">
            <a:avLst/>
          </a:prstGeom>
        </p:spPr>
        <p:txBody>
          <a:bodyPr vert="horz" lIns="90950" tIns="45472" rIns="90950" bIns="45472" rtlCol="0"/>
          <a:lstStyle>
            <a:lvl1pPr algn="r">
              <a:defRPr sz="1200"/>
            </a:lvl1pPr>
          </a:lstStyle>
          <a:p>
            <a:fld id="{A9EF802B-937F-441F-B1B8-06AA4372F7A5}" type="datetimeFigureOut">
              <a:rPr lang="de-DE" smtClean="0"/>
              <a:pPr/>
              <a:t>23.04.2025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0" tIns="45472" rIns="90950" bIns="45472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6"/>
          </a:xfrm>
          <a:prstGeom prst="rect">
            <a:avLst/>
          </a:prstGeom>
        </p:spPr>
        <p:txBody>
          <a:bodyPr vert="horz" lIns="90950" tIns="45472" rIns="90950" bIns="45472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0" y="9445176"/>
            <a:ext cx="2949099" cy="497206"/>
          </a:xfrm>
          <a:prstGeom prst="rect">
            <a:avLst/>
          </a:prstGeom>
        </p:spPr>
        <p:txBody>
          <a:bodyPr vert="horz" lIns="90950" tIns="45472" rIns="90950" bIns="45472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50" y="9445176"/>
            <a:ext cx="2949099" cy="497206"/>
          </a:xfrm>
          <a:prstGeom prst="rect">
            <a:avLst/>
          </a:prstGeom>
        </p:spPr>
        <p:txBody>
          <a:bodyPr vert="horz" lIns="90950" tIns="45472" rIns="90950" bIns="45472" rtlCol="0" anchor="b"/>
          <a:lstStyle>
            <a:lvl1pPr algn="r">
              <a:defRPr sz="1200"/>
            </a:lvl1pPr>
          </a:lstStyle>
          <a:p>
            <a:fld id="{82D3B5E1-B870-4EE1-A7FD-A278CAAFBED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921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3B5E1-B870-4EE1-A7FD-A278CAAFBEDD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003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65738" y="2242488"/>
            <a:ext cx="6558590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>
              <a:spcBef>
                <a:spcPct val="0"/>
              </a:spcBef>
              <a:buNone/>
              <a:defRPr sz="3200" b="1">
                <a:latin typeface="Arial Black" panose="020B0A04020102020204" pitchFamily="34" charset="0"/>
                <a:ea typeface="Cambria Math" panose="02040503050406030204" pitchFamily="18" charset="0"/>
              </a:defRPr>
            </a:lvl1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de-DE" dirty="0"/>
              <a:t>Titelmaster-Folie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962261"/>
            <a:ext cx="2952328" cy="401577"/>
          </a:xfrm>
          <a:solidFill>
            <a:schemeClr val="tx1">
              <a:alpha val="70000"/>
            </a:schemeClr>
          </a:solidFill>
        </p:spPr>
        <p:txBody>
          <a:bodyPr anchor="ctr"/>
          <a:lstStyle>
            <a:lvl1pPr marL="0" indent="0">
              <a:buNone/>
              <a:defRPr sz="2600" b="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Sitzung, Datum, Ort</a:t>
            </a:r>
            <a:endParaRPr lang="de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65738" y="2242488"/>
            <a:ext cx="6558590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>
              <a:spcBef>
                <a:spcPct val="0"/>
              </a:spcBef>
              <a:buNone/>
              <a:defRPr sz="3200" b="1">
                <a:latin typeface="Arial Black" panose="020B0A04020102020204" pitchFamily="34" charset="0"/>
                <a:ea typeface="Cambria Math" panose="02040503050406030204" pitchFamily="18" charset="0"/>
              </a:defRPr>
            </a:lvl1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de-DE" dirty="0"/>
              <a:t>Titelmaster-Folie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962261"/>
            <a:ext cx="2952328" cy="401577"/>
          </a:xfrm>
          <a:solidFill>
            <a:schemeClr val="tx1">
              <a:alpha val="70000"/>
            </a:schemeClr>
          </a:solidFill>
        </p:spPr>
        <p:txBody>
          <a:bodyPr anchor="ctr"/>
          <a:lstStyle>
            <a:lvl1pPr marL="0" indent="0">
              <a:buNone/>
              <a:defRPr sz="2600" b="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Sitzung, Datum, Ort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8407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-Folie">
    <p:bg>
      <p:bgPr>
        <a:solidFill>
          <a:srgbClr val="592912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71600" y="2242488"/>
            <a:ext cx="6552728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>
              <a:spcBef>
                <a:spcPct val="0"/>
              </a:spcBef>
              <a:buNone/>
              <a:defRPr sz="3200"/>
            </a:lvl1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de-DE" dirty="0"/>
              <a:t>Titelmaster-Folie bearbeiten</a:t>
            </a:r>
            <a:endParaRPr lang="de-CH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962261"/>
            <a:ext cx="2952328" cy="401577"/>
          </a:xfrm>
          <a:solidFill>
            <a:schemeClr val="tx1">
              <a:alpha val="70000"/>
            </a:schemeClr>
          </a:solidFill>
        </p:spPr>
        <p:txBody>
          <a:bodyPr anchor="ctr" anchorCtr="0"/>
          <a:lstStyle>
            <a:lvl1pPr marL="0" indent="0">
              <a:buNone/>
              <a:defRPr sz="2600" b="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Sitzung, Datum, Ort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469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 userDrawn="1"/>
        </p:nvCxnSpPr>
        <p:spPr>
          <a:xfrm>
            <a:off x="0" y="4443958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71600" y="2275007"/>
            <a:ext cx="6336704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>
              <a:spcBef>
                <a:spcPct val="0"/>
              </a:spcBef>
              <a:buNone/>
              <a:defRPr sz="3200"/>
            </a:lvl1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de-DE" dirty="0"/>
              <a:t>Abschnitts-Folie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3930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-Folie">
    <p:bg>
      <p:bgPr>
        <a:solidFill>
          <a:srgbClr val="592912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4443958"/>
            <a:ext cx="9144000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5" name="Oaw.2007073117505982890682.01745" descr="VSSM_SW_2100"/>
          <p:cNvPicPr>
            <a:picLocks noChangeAspect="1" noChangeArrowheads="1"/>
          </p:cNvPicPr>
          <p:nvPr userDrawn="1"/>
        </p:nvPicPr>
        <p:blipFill>
          <a:blip r:embed="rId2" cstate="print"/>
          <a:srcRect l="67009" t="29733"/>
          <a:stretch>
            <a:fillRect/>
          </a:stretch>
        </p:blipFill>
        <p:spPr bwMode="auto">
          <a:xfrm>
            <a:off x="251520" y="4587974"/>
            <a:ext cx="1728192" cy="35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r Verbinder 6"/>
          <p:cNvCxnSpPr/>
          <p:nvPr userDrawn="1"/>
        </p:nvCxnSpPr>
        <p:spPr>
          <a:xfrm>
            <a:off x="0" y="4443958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71600" y="2279363"/>
            <a:ext cx="6336704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>
              <a:spcBef>
                <a:spcPct val="0"/>
              </a:spcBef>
              <a:buNone/>
              <a:defRPr sz="3200"/>
            </a:lvl1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de-DE" dirty="0"/>
              <a:t>Abschnitts-Folie bearbeiten</a:t>
            </a: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970EB8-BB3B-76F7-629D-DCA4AC65AD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08" y="4544844"/>
            <a:ext cx="597964" cy="4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97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323528" y="987574"/>
            <a:ext cx="849694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541338" indent="-182563">
              <a:buSzPct val="100000"/>
              <a:buFont typeface="Arial" panose="020B0604020202020204" pitchFamily="34" charset="0"/>
              <a:buChar char="◦"/>
              <a:defRPr/>
            </a:lvl2pPr>
            <a:lvl4pPr marL="1520825" indent="-261938">
              <a:buSzPct val="75000"/>
              <a:buFont typeface="Arial" panose="020B0604020202020204" pitchFamily="34" charset="0"/>
              <a:buChar char="–"/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Ebene&lt;&lt;</a:t>
            </a:r>
            <a:endParaRPr lang="de-CH" dirty="0"/>
          </a:p>
        </p:txBody>
      </p:sp>
      <p:cxnSp>
        <p:nvCxnSpPr>
          <p:cNvPr id="6" name="Gerader Verbinder 5"/>
          <p:cNvCxnSpPr/>
          <p:nvPr userDrawn="1"/>
        </p:nvCxnSpPr>
        <p:spPr>
          <a:xfrm>
            <a:off x="0" y="4443958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 userDrawn="1"/>
        </p:nvSpPr>
        <p:spPr>
          <a:xfrm>
            <a:off x="0" y="4443958"/>
            <a:ext cx="9144000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9" name="Oaw.2007073117505982890682.01745" descr="VSSM_SW_2100"/>
          <p:cNvPicPr>
            <a:picLocks noChangeAspect="1" noChangeArrowheads="1"/>
          </p:cNvPicPr>
          <p:nvPr userDrawn="1"/>
        </p:nvPicPr>
        <p:blipFill>
          <a:blip r:embed="rId2" cstate="print"/>
          <a:srcRect l="67009" t="29733"/>
          <a:stretch>
            <a:fillRect/>
          </a:stretch>
        </p:blipFill>
        <p:spPr bwMode="auto">
          <a:xfrm>
            <a:off x="251520" y="4587974"/>
            <a:ext cx="1728192" cy="35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Gerader Verbinder 10"/>
          <p:cNvCxnSpPr/>
          <p:nvPr userDrawn="1"/>
        </p:nvCxnSpPr>
        <p:spPr>
          <a:xfrm>
            <a:off x="0" y="4443958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217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323528" y="987574"/>
            <a:ext cx="849694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541338" indent="-182563">
              <a:buSzPct val="100000"/>
              <a:buFont typeface="Arial" panose="020B0604020202020204" pitchFamily="34" charset="0"/>
              <a:buChar char="◦"/>
              <a:defRPr/>
            </a:lvl2pPr>
            <a:lvl4pPr marL="1520825" indent="-261938">
              <a:buSzPct val="75000"/>
              <a:buFont typeface="Arial" panose="020B0604020202020204" pitchFamily="34" charset="0"/>
              <a:buChar char="–"/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Ebene&lt;&lt;</a:t>
            </a:r>
            <a:endParaRPr lang="de-CH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7381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1065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idx="1" hasCustomPrompt="1"/>
          </p:nvPr>
        </p:nvSpPr>
        <p:spPr>
          <a:xfrm>
            <a:off x="3707904" y="987424"/>
            <a:ext cx="5112568" cy="3312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541338" indent="-182563">
              <a:buSzPct val="100000"/>
              <a:buFont typeface="Arial" panose="020B0604020202020204" pitchFamily="34" charset="0"/>
              <a:buChar char="◦"/>
              <a:defRPr/>
            </a:lvl2pPr>
            <a:lvl4pPr marL="1520825" indent="-261938">
              <a:buSzPct val="75000"/>
              <a:buFont typeface="Arial" panose="020B0604020202020204" pitchFamily="34" charset="0"/>
              <a:buChar char="–"/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Ebene&lt;&lt;</a:t>
            </a:r>
            <a:endParaRPr lang="de-CH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395288" y="1059582"/>
            <a:ext cx="3168650" cy="288032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379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528" y="987574"/>
            <a:ext cx="3966592" cy="3240360"/>
          </a:xfrm>
        </p:spPr>
        <p:txBody>
          <a:bodyPr/>
          <a:lstStyle>
            <a:lvl1pPr marL="182563" marR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541338" marR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○"/>
              <a:tabLst/>
              <a:defRPr sz="2400"/>
            </a:lvl2pPr>
            <a:lvl3pPr marL="984250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541338" marR="0" lvl="1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○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984250" marR="0" lvl="2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Ebene&lt;&lt;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4716016" y="987574"/>
            <a:ext cx="4104456" cy="3240360"/>
          </a:xfrm>
        </p:spPr>
        <p:txBody>
          <a:bodyPr/>
          <a:lstStyle>
            <a:lvl1pPr marL="182563" marR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541338" marR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○"/>
              <a:tabLst/>
              <a:defRPr sz="2400"/>
            </a:lvl2pPr>
            <a:lvl3pPr marL="984250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541338" marR="0" lvl="1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○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984250" marR="0" lvl="2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Ebene&lt;&lt;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632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-Folie">
    <p:bg>
      <p:bgPr>
        <a:solidFill>
          <a:srgbClr val="592912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71600" y="2242488"/>
            <a:ext cx="6552728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>
              <a:spcBef>
                <a:spcPct val="0"/>
              </a:spcBef>
              <a:buNone/>
              <a:defRPr sz="3200"/>
            </a:lvl1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de-DE" dirty="0"/>
              <a:t>Titelmaster-Folie bearbeiten</a:t>
            </a:r>
            <a:endParaRPr lang="de-CH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962261"/>
            <a:ext cx="2952328" cy="401577"/>
          </a:xfrm>
          <a:solidFill>
            <a:schemeClr val="tx1">
              <a:alpha val="70000"/>
            </a:schemeClr>
          </a:solidFill>
        </p:spPr>
        <p:txBody>
          <a:bodyPr anchor="ctr" anchorCtr="0"/>
          <a:lstStyle>
            <a:lvl1pPr marL="0" indent="0">
              <a:buNone/>
              <a:defRPr sz="2600" b="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Sitzung, Datum, Ort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505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799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28" y="160718"/>
            <a:ext cx="8229600" cy="32147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8276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490" y="160718"/>
            <a:ext cx="8229600" cy="321471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696505"/>
            <a:ext cx="8229600" cy="33944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183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71600" y="2275007"/>
            <a:ext cx="6336704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>
              <a:spcBef>
                <a:spcPct val="0"/>
              </a:spcBef>
              <a:buNone/>
              <a:defRPr sz="3200"/>
            </a:lvl1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de-DE" dirty="0"/>
              <a:t>Abschnitts-Folie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010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-Folie">
    <p:bg>
      <p:bgPr>
        <a:solidFill>
          <a:srgbClr val="592912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4443958"/>
            <a:ext cx="9144000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Oaw.2007073117505982890682.01745" descr="VSSM_SW_2100"/>
          <p:cNvPicPr>
            <a:picLocks noChangeAspect="1" noChangeArrowheads="1"/>
          </p:cNvPicPr>
          <p:nvPr userDrawn="1"/>
        </p:nvPicPr>
        <p:blipFill>
          <a:blip r:embed="rId2" cstate="print"/>
          <a:srcRect l="67009" t="29733"/>
          <a:stretch>
            <a:fillRect/>
          </a:stretch>
        </p:blipFill>
        <p:spPr bwMode="auto">
          <a:xfrm>
            <a:off x="251520" y="4587974"/>
            <a:ext cx="1728192" cy="35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71600" y="2279363"/>
            <a:ext cx="6336704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>
              <a:spcBef>
                <a:spcPct val="0"/>
              </a:spcBef>
              <a:buNone/>
              <a:defRPr sz="3200"/>
            </a:lvl1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de-DE" dirty="0"/>
              <a:t>Abschnitts-Folie bearbeiten</a:t>
            </a: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0B79A7-96E7-D521-92BD-F53CB21E1F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55" y="4575163"/>
            <a:ext cx="609125" cy="444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323528" y="987574"/>
            <a:ext cx="849694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541338" indent="-182563">
              <a:buSzPct val="100000"/>
              <a:buFont typeface="Arial" panose="020B0604020202020204" pitchFamily="34" charset="0"/>
              <a:buChar char="◦"/>
              <a:defRPr/>
            </a:lvl2pPr>
            <a:lvl4pPr marL="1520825" indent="-261938">
              <a:buSzPct val="75000"/>
              <a:buFont typeface="Arial" panose="020B0604020202020204" pitchFamily="34" charset="0"/>
              <a:buChar char="–"/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Ebene&lt;&lt;</a:t>
            </a:r>
            <a:endParaRPr lang="de-CH" dirty="0"/>
          </a:p>
        </p:txBody>
      </p:sp>
      <p:cxnSp>
        <p:nvCxnSpPr>
          <p:cNvPr id="6" name="Gerader Verbinder 5"/>
          <p:cNvCxnSpPr/>
          <p:nvPr userDrawn="1"/>
        </p:nvCxnSpPr>
        <p:spPr>
          <a:xfrm>
            <a:off x="0" y="4443958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 userDrawn="1"/>
        </p:nvSpPr>
        <p:spPr>
          <a:xfrm>
            <a:off x="0" y="4443958"/>
            <a:ext cx="9144000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Oaw.2007073117505982890682.01745" descr="VSSM_SW_2100"/>
          <p:cNvPicPr>
            <a:picLocks noChangeAspect="1" noChangeArrowheads="1"/>
          </p:cNvPicPr>
          <p:nvPr userDrawn="1"/>
        </p:nvPicPr>
        <p:blipFill>
          <a:blip r:embed="rId2" cstate="print"/>
          <a:srcRect l="67009" t="29733"/>
          <a:stretch>
            <a:fillRect/>
          </a:stretch>
        </p:blipFill>
        <p:spPr bwMode="auto">
          <a:xfrm>
            <a:off x="251520" y="4587974"/>
            <a:ext cx="1728192" cy="35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aw.2010031010090603211933.01745" descr="Der_Schreiner_SW_2100"/>
          <p:cNvPicPr>
            <a:picLocks noChangeAspect="1" noChangeArrowheads="1"/>
          </p:cNvPicPr>
          <p:nvPr userDrawn="1"/>
        </p:nvPicPr>
        <p:blipFill>
          <a:blip r:embed="rId3" cstate="print"/>
          <a:srcRect l="77489" t="7354" r="9281" b="19851"/>
          <a:stretch>
            <a:fillRect/>
          </a:stretch>
        </p:blipFill>
        <p:spPr bwMode="auto">
          <a:xfrm>
            <a:off x="8296120" y="4551453"/>
            <a:ext cx="596360" cy="46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323528" y="987574"/>
            <a:ext cx="849694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541338" indent="-182563">
              <a:buSzPct val="100000"/>
              <a:buFont typeface="Arial" panose="020B0604020202020204" pitchFamily="34" charset="0"/>
              <a:buChar char="◦"/>
              <a:defRPr/>
            </a:lvl2pPr>
            <a:lvl4pPr marL="1520825" indent="-261938">
              <a:buSzPct val="75000"/>
              <a:buFont typeface="Arial" panose="020B0604020202020204" pitchFamily="34" charset="0"/>
              <a:buChar char="–"/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Ebene&lt;&lt;</a:t>
            </a:r>
            <a:endParaRPr lang="de-CH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004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270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idx="1" hasCustomPrompt="1"/>
          </p:nvPr>
        </p:nvSpPr>
        <p:spPr>
          <a:xfrm>
            <a:off x="3707904" y="987424"/>
            <a:ext cx="5112568" cy="3312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541338" indent="-182563">
              <a:buSzPct val="100000"/>
              <a:buFont typeface="Arial" panose="020B0604020202020204" pitchFamily="34" charset="0"/>
              <a:buChar char="◦"/>
              <a:defRPr/>
            </a:lvl2pPr>
            <a:lvl4pPr marL="1520825" indent="-261938">
              <a:buSzPct val="75000"/>
              <a:buFont typeface="Arial" panose="020B0604020202020204" pitchFamily="34" charset="0"/>
              <a:buChar char="–"/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Ebene&lt;&lt;</a:t>
            </a:r>
            <a:endParaRPr lang="de-CH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395288" y="1059582"/>
            <a:ext cx="3168650" cy="288032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8261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528" y="987574"/>
            <a:ext cx="3966592" cy="3240360"/>
          </a:xfrm>
        </p:spPr>
        <p:txBody>
          <a:bodyPr/>
          <a:lstStyle>
            <a:lvl1pPr marL="182563" marR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541338" marR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○"/>
              <a:tabLst/>
              <a:defRPr sz="2400"/>
            </a:lvl2pPr>
            <a:lvl3pPr marL="984250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541338" marR="0" lvl="1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○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984250" marR="0" lvl="2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Ebene&lt;&lt;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4716016" y="987574"/>
            <a:ext cx="4104456" cy="3240360"/>
          </a:xfrm>
        </p:spPr>
        <p:txBody>
          <a:bodyPr/>
          <a:lstStyle>
            <a:lvl1pPr marL="182563" marR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541338" marR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○"/>
              <a:tabLst/>
              <a:defRPr sz="2400"/>
            </a:lvl2pPr>
            <a:lvl3pPr marL="984250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541338" marR="0" lvl="1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○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984250" marR="0" lvl="2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Ebene&lt;&lt;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FB06A8E-80B9-8730-A095-586506DAB0B9}"/>
              </a:ext>
            </a:extLst>
          </p:cNvPr>
          <p:cNvSpPr/>
          <p:nvPr userDrawn="1"/>
        </p:nvSpPr>
        <p:spPr>
          <a:xfrm>
            <a:off x="0" y="0"/>
            <a:ext cx="9144000" cy="4443953"/>
          </a:xfrm>
          <a:prstGeom prst="rect">
            <a:avLst/>
          </a:prstGeom>
          <a:solidFill>
            <a:srgbClr val="D6D3A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536" y="397282"/>
            <a:ext cx="4743222" cy="430887"/>
          </a:xfrm>
          <a:prstGeom prst="rect">
            <a:avLst/>
          </a:prstGeom>
          <a:solidFill>
            <a:srgbClr val="268670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de-DE" dirty="0"/>
              <a:t>Titelmasterformat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987573"/>
            <a:ext cx="8496944" cy="3312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Ebene&lt;&lt;</a:t>
            </a:r>
            <a:endParaRPr lang="de-CH" dirty="0"/>
          </a:p>
        </p:txBody>
      </p:sp>
      <p:pic>
        <p:nvPicPr>
          <p:cNvPr id="14" name="Oaw.2007073117505982890682.01745" descr="VSSM_SW_2100"/>
          <p:cNvPicPr>
            <a:picLocks noChangeAspect="1" noChangeArrowheads="1"/>
          </p:cNvPicPr>
          <p:nvPr userDrawn="1"/>
        </p:nvPicPr>
        <p:blipFill>
          <a:blip r:embed="rId12" cstate="print"/>
          <a:srcRect l="67009" t="29733"/>
          <a:stretch>
            <a:fillRect/>
          </a:stretch>
        </p:blipFill>
        <p:spPr bwMode="auto">
          <a:xfrm>
            <a:off x="198829" y="4620169"/>
            <a:ext cx="1728192" cy="35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hteck 21"/>
          <p:cNvSpPr/>
          <p:nvPr userDrawn="1"/>
        </p:nvSpPr>
        <p:spPr>
          <a:xfrm>
            <a:off x="8648248" y="38006"/>
            <a:ext cx="3882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B4276E4-0104-48BD-8B78-F3B0D0F19DB2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20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Grafik 7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57B77928-E426-1E99-75A5-976D3D2EA6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02" y="4620169"/>
            <a:ext cx="1176170" cy="34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  <p:sldLayoutId id="2147483656" r:id="rId3"/>
    <p:sldLayoutId id="2147483649" r:id="rId4"/>
    <p:sldLayoutId id="2147483650" r:id="rId5"/>
    <p:sldLayoutId id="2147483660" r:id="rId6"/>
    <p:sldLayoutId id="2147483659" r:id="rId7"/>
    <p:sldLayoutId id="2147483658" r:id="rId8"/>
    <p:sldLayoutId id="2147483652" r:id="rId9"/>
    <p:sldLayoutId id="2147483655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 Black" panose="020B0A04020102020204" pitchFamily="34" charset="0"/>
          <a:ea typeface="+mj-ea"/>
          <a:cs typeface="Arial" pitchFamily="34" charset="0"/>
        </a:defRPr>
      </a:lvl1pPr>
    </p:titleStyle>
    <p:bodyStyle>
      <a:lvl1pPr marL="182563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182563" algn="l" defTabSz="914400" rtl="0" eaLnBrk="1" latinLnBrk="0" hangingPunct="1">
        <a:spcBef>
          <a:spcPct val="20000"/>
        </a:spcBef>
        <a:buSzPct val="75000"/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84250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536" y="397282"/>
            <a:ext cx="4743222" cy="430887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de-DE" dirty="0"/>
              <a:t>Titelmasterformat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987573"/>
            <a:ext cx="8496944" cy="3312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Ebene&lt;&lt;</a:t>
            </a:r>
            <a:endParaRPr lang="de-CH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8648248" y="38006"/>
            <a:ext cx="3882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B4276E4-0104-48BD-8B78-F3B0D0F19DB2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20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Gerader Verbinder 4"/>
          <p:cNvCxnSpPr/>
          <p:nvPr userDrawn="1"/>
        </p:nvCxnSpPr>
        <p:spPr>
          <a:xfrm>
            <a:off x="0" y="4443958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aw.2007073117505982890682.01745" descr="VSSM_SW_2100">
            <a:extLst>
              <a:ext uri="{FF2B5EF4-FFF2-40B4-BE49-F238E27FC236}">
                <a16:creationId xmlns:a16="http://schemas.microsoft.com/office/drawing/2014/main" id="{4E95E521-1378-029D-ADF8-7906731D72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 l="67009" t="29733"/>
          <a:stretch>
            <a:fillRect/>
          </a:stretch>
        </p:blipFill>
        <p:spPr bwMode="auto">
          <a:xfrm>
            <a:off x="198829" y="4620169"/>
            <a:ext cx="1728192" cy="35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E15FFF36-36AE-5049-7DBB-681E9C51FE3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02" y="4620169"/>
            <a:ext cx="1176170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 Black" panose="020B0A04020102020204" pitchFamily="34" charset="0"/>
          <a:ea typeface="+mj-ea"/>
          <a:cs typeface="Arial" pitchFamily="34" charset="0"/>
        </a:defRPr>
      </a:lvl1pPr>
    </p:titleStyle>
    <p:bodyStyle>
      <a:lvl1pPr marL="182563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182563" algn="l" defTabSz="914400" rtl="0" eaLnBrk="1" latinLnBrk="0" hangingPunct="1">
        <a:spcBef>
          <a:spcPct val="20000"/>
        </a:spcBef>
        <a:buSzPct val="75000"/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84250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raumjob-schreiner.ch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ssm.ch/de/berufsbildung/bildungsanbieter" TargetMode="External"/><Relationship Id="rId3" Type="http://schemas.openxmlformats.org/officeDocument/2006/relationships/hyperlink" Target="https://www.yousty.ch/de-CH" TargetMode="External"/><Relationship Id="rId7" Type="http://schemas.openxmlformats.org/officeDocument/2006/relationships/hyperlink" Target="https://www.vssm.ch/de/berufsbildung/weiterbildungsangebot" TargetMode="External"/><Relationship Id="rId2" Type="http://schemas.openxmlformats.org/officeDocument/2006/relationships/hyperlink" Target="https://traumjob-schreiner.ch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lehrberufe-live.ch/" TargetMode="External"/><Relationship Id="rId5" Type="http://schemas.openxmlformats.org/officeDocument/2006/relationships/hyperlink" Target="https://www.berufsberatung.ch/" TargetMode="External"/><Relationship Id="rId4" Type="http://schemas.openxmlformats.org/officeDocument/2006/relationships/hyperlink" Target="https://www.gateway.one/de-CH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raumjob-schreiner.ch/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g4IXhNMSX7s?feature=oembed" TargetMode="External"/><Relationship Id="rId7" Type="http://schemas.openxmlformats.org/officeDocument/2006/relationships/image" Target="../media/image14.jpeg"/><Relationship Id="rId2" Type="http://schemas.openxmlformats.org/officeDocument/2006/relationships/video" Target="https://www.youtube.com/embed/U3zv9e_UP74?feature=oembed" TargetMode="External"/><Relationship Id="rId1" Type="http://schemas.openxmlformats.org/officeDocument/2006/relationships/video" Target="https://www.youtube.com/embed/uFAjQMCwRYc?feature=oembed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Ein Bild, das Kleidung, Menschliches Gesicht, Person, Lächeln enthält.&#10;&#10;Automatisch generierte Beschreibung">
            <a:extLst>
              <a:ext uri="{FF2B5EF4-FFF2-40B4-BE49-F238E27FC236}">
                <a16:creationId xmlns:a16="http://schemas.microsoft.com/office/drawing/2014/main" id="{7B8D81EA-516C-CD1F-2DDD-F2FEC6785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" y="0"/>
            <a:ext cx="9144000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71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90F0-8DE2-DE4F-7765-529B36FA9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B8584635-FD60-8AE9-24F4-38DD1F931FDA}"/>
              </a:ext>
            </a:extLst>
          </p:cNvPr>
          <p:cNvSpPr txBox="1"/>
          <p:nvPr/>
        </p:nvSpPr>
        <p:spPr>
          <a:xfrm>
            <a:off x="395536" y="1059582"/>
            <a:ext cx="7200800" cy="119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Schreinerin EFZ und Schreiner EFZ</a:t>
            </a:r>
          </a:p>
          <a:p>
            <a:pPr lvl="1">
              <a:lnSpc>
                <a:spcPct val="114000"/>
              </a:lnSpc>
              <a:buSzPct val="80000"/>
            </a:pPr>
            <a:r>
              <a:rPr lang="de-CH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Vierjährige Berufslehre mit eidgenössischem Fähigkeitszeugnis</a:t>
            </a:r>
            <a:endParaRPr lang="de-CH" sz="1600" b="0" i="0" u="none" strike="noStrike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Schreinerprakti</a:t>
            </a:r>
            <a:r>
              <a:rPr lang="de-CH" sz="1600" dirty="0"/>
              <a:t>k</a:t>
            </a:r>
            <a:r>
              <a:rPr lang="de-CH" sz="1600" b="0" i="0" u="none" strike="noStrike" baseline="0" dirty="0"/>
              <a:t>erin EBA und Schreinerpraktiker EBA</a:t>
            </a:r>
          </a:p>
          <a:p>
            <a:pPr lvl="1">
              <a:lnSpc>
                <a:spcPct val="114000"/>
              </a:lnSpc>
              <a:buSzPct val="80000"/>
            </a:pPr>
            <a:r>
              <a:rPr lang="de-CH" sz="1600" dirty="0"/>
              <a:t>Zweijährige Berufslehre mit eidgenössischem Berufsattest</a:t>
            </a:r>
            <a:endParaRPr lang="de-CH" sz="1600" b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9047D5C-E3E8-FB79-6052-83FCD87B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3384376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Zwei Ausbildungswege</a:t>
            </a:r>
          </a:p>
        </p:txBody>
      </p:sp>
    </p:spTree>
    <p:extLst>
      <p:ext uri="{BB962C8B-B14F-4D97-AF65-F5344CB8AC3E}">
        <p14:creationId xmlns:p14="http://schemas.microsoft.com/office/powerpoint/2010/main" val="290342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C0BD0-A37A-6EFE-2670-E50157082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284089ED-E0EA-1FD5-0BE9-57E6D041FE1B}"/>
              </a:ext>
            </a:extLst>
          </p:cNvPr>
          <p:cNvSpPr txBox="1"/>
          <p:nvPr/>
        </p:nvSpPr>
        <p:spPr>
          <a:xfrm>
            <a:off x="395536" y="1131590"/>
            <a:ext cx="5112568" cy="1472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Abgeschlossene Volksschule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/>
              <a:t>Technisches Verständnis</a:t>
            </a:r>
            <a:endParaRPr lang="de-CH" sz="1600" b="0" i="0" u="none" strike="noStrike" baseline="0" dirty="0"/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Räumliches Vorstellungsvermögen</a:t>
            </a:r>
          </a:p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Freude an der Arbeit mit Holz und Holzwerkstoffen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Sorgfalt, Genauigkeit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376D2-B457-5688-57CD-32E19AFD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2304256" cy="400110"/>
          </a:xfrm>
          <a:solidFill>
            <a:srgbClr val="E30C78"/>
          </a:solidFill>
        </p:spPr>
        <p:txBody>
          <a:bodyPr/>
          <a:lstStyle/>
          <a:p>
            <a:r>
              <a:rPr lang="de-CH" dirty="0"/>
              <a:t>Anforderungen</a:t>
            </a:r>
          </a:p>
        </p:txBody>
      </p:sp>
      <p:pic>
        <p:nvPicPr>
          <p:cNvPr id="2" name="Grafik 1" descr="Ein Bild, das Kleidung, Text, Person, Im Haus enthält.&#10;&#10;Automatisch generierte Beschreibung">
            <a:extLst>
              <a:ext uri="{FF2B5EF4-FFF2-40B4-BE49-F238E27FC236}">
                <a16:creationId xmlns:a16="http://schemas.microsoft.com/office/drawing/2014/main" id="{2EF903F0-2D01-0FBF-E667-7AC362C9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4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AEC60-0772-A1D9-189C-B81CA5C5D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227C9565-3305-04CD-E3E8-2ABC9B284964}"/>
              </a:ext>
            </a:extLst>
          </p:cNvPr>
          <p:cNvSpPr txBox="1"/>
          <p:nvPr/>
        </p:nvSpPr>
        <p:spPr>
          <a:xfrm>
            <a:off x="395536" y="1131590"/>
            <a:ext cx="5112568" cy="2314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CH" sz="1600" b="0" i="0" u="none" strike="noStrike" baseline="0" dirty="0"/>
              <a:t>Folgende zwei Schwerpunkte sind möglich:</a:t>
            </a:r>
          </a:p>
          <a:p>
            <a:pPr algn="l">
              <a:lnSpc>
                <a:spcPct val="114000"/>
              </a:lnSpc>
              <a:buSzPct val="80000"/>
            </a:pPr>
            <a:endParaRPr lang="de-CH" sz="1600" b="0" i="0" u="none" strike="noStrike" baseline="0" dirty="0"/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Schreinerei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Fensterbau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endParaRPr lang="de-CH" sz="1600" dirty="0"/>
          </a:p>
          <a:p>
            <a:pPr>
              <a:lnSpc>
                <a:spcPct val="114000"/>
              </a:lnSpc>
              <a:buSzPct val="70000"/>
            </a:pPr>
            <a:r>
              <a:rPr lang="de-CH" sz="1600" dirty="0">
                <a:sym typeface="Wingdings" panose="05000000000000000000" pitchFamily="2" charset="2"/>
              </a:rPr>
              <a:t> </a:t>
            </a:r>
            <a:r>
              <a:rPr lang="de-CH" sz="1600" dirty="0"/>
              <a:t>D</a:t>
            </a:r>
            <a:r>
              <a:rPr lang="de-CH" sz="1600" b="0" i="0" u="none" strike="noStrike" baseline="0" dirty="0"/>
              <a:t>ie Schwerpunkte hängen grundsätzlich vom Lehrbetrieb ab.</a:t>
            </a:r>
            <a:endParaRPr lang="de-CH" sz="1600" dirty="0"/>
          </a:p>
          <a:p>
            <a:pPr algn="l">
              <a:lnSpc>
                <a:spcPct val="114000"/>
              </a:lnSpc>
              <a:buSzPct val="70000"/>
            </a:pPr>
            <a:endParaRPr lang="de-CH" sz="1600" b="0" i="0" u="none" strike="noStrike" baseline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3EC6121-0ADD-A625-0752-1A892D757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3600400" cy="400110"/>
          </a:xfrm>
          <a:solidFill>
            <a:srgbClr val="E30C78"/>
          </a:solidFill>
        </p:spPr>
        <p:txBody>
          <a:bodyPr/>
          <a:lstStyle/>
          <a:p>
            <a:r>
              <a:rPr lang="de-CH" dirty="0"/>
              <a:t>Die zwei Fachrichtungen</a:t>
            </a:r>
          </a:p>
        </p:txBody>
      </p:sp>
      <p:pic>
        <p:nvPicPr>
          <p:cNvPr id="5" name="Grafik 4" descr="Ein Bild, das Kleidung, Text, Person, Im Haus enthält.&#10;&#10;Automatisch generierte Beschreibung">
            <a:extLst>
              <a:ext uri="{FF2B5EF4-FFF2-40B4-BE49-F238E27FC236}">
                <a16:creationId xmlns:a16="http://schemas.microsoft.com/office/drawing/2014/main" id="{A35A59F1-751D-DF5E-ACAA-2B097B216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1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E664C-E742-0334-7E27-589FCB331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F83522B-3E95-2F50-E28A-CA5D494977B3}"/>
              </a:ext>
            </a:extLst>
          </p:cNvPr>
          <p:cNvSpPr txBox="1"/>
          <p:nvPr/>
        </p:nvSpPr>
        <p:spPr>
          <a:xfrm>
            <a:off x="395536" y="1131590"/>
            <a:ext cx="5112568" cy="119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Arbeit in der Schreinerei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1 Tag Berufsschule pro Woche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/>
              <a:t>7</a:t>
            </a:r>
            <a:r>
              <a:rPr lang="de-CH" sz="1600" b="0" i="0" u="none" strike="noStrike" baseline="0" dirty="0"/>
              <a:t> Wochen überbetriebliche Kurse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/>
              <a:t>5 Wochen Ferien pro Jahr</a:t>
            </a:r>
            <a:endParaRPr lang="de-CH" sz="1600" b="0" i="0" u="none" strike="noStrike" baseline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B273C3-DF1E-C42A-F71A-3A94164A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2304256" cy="400110"/>
          </a:xfrm>
          <a:solidFill>
            <a:srgbClr val="E30C78"/>
          </a:solidFill>
        </p:spPr>
        <p:txBody>
          <a:bodyPr/>
          <a:lstStyle/>
          <a:p>
            <a:r>
              <a:rPr lang="de-CH" dirty="0"/>
              <a:t>Der Lehrablauf</a:t>
            </a:r>
          </a:p>
        </p:txBody>
      </p:sp>
      <p:pic>
        <p:nvPicPr>
          <p:cNvPr id="2" name="Grafik 1" descr="Ein Bild, das Kleidung, Text, Person, Im Haus enthält.&#10;&#10;Automatisch generierte Beschreibung">
            <a:extLst>
              <a:ext uri="{FF2B5EF4-FFF2-40B4-BE49-F238E27FC236}">
                <a16:creationId xmlns:a16="http://schemas.microsoft.com/office/drawing/2014/main" id="{E4F1DC50-69C7-85E0-733B-85CB8274F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9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A1882-81AA-08A4-2F97-EAE9D9FE3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4255E33C-38B8-4FFC-B2A0-7C256EDD5CEC}"/>
              </a:ext>
            </a:extLst>
          </p:cNvPr>
          <p:cNvSpPr txBox="1"/>
          <p:nvPr/>
        </p:nvSpPr>
        <p:spPr>
          <a:xfrm>
            <a:off x="395536" y="1131590"/>
            <a:ext cx="5112568" cy="119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effectLst/>
              </a:rPr>
              <a:t>Abschlussarbeit</a:t>
            </a:r>
          </a:p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effectLst/>
              </a:rPr>
              <a:t>Erfahrungsnote überbetrieblicher Kurse</a:t>
            </a:r>
            <a:endParaRPr lang="de-CH" sz="1600" dirty="0"/>
          </a:p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effectLst/>
              </a:rPr>
              <a:t>Erfahrungsnote berufskundlicher Unterricht</a:t>
            </a:r>
            <a:endParaRPr lang="de-CH" sz="1600" dirty="0"/>
          </a:p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effectLst/>
              </a:rPr>
              <a:t>Allgemeinbildung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EB5319-A39F-A37C-152F-2F1021CC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3456384" cy="400110"/>
          </a:xfrm>
          <a:solidFill>
            <a:srgbClr val="E30C78"/>
          </a:solidFill>
        </p:spPr>
        <p:txBody>
          <a:bodyPr/>
          <a:lstStyle/>
          <a:p>
            <a:r>
              <a:rPr lang="de-CH" dirty="0"/>
              <a:t>Qualifikationsverfahren</a:t>
            </a:r>
          </a:p>
        </p:txBody>
      </p:sp>
      <p:pic>
        <p:nvPicPr>
          <p:cNvPr id="2" name="Grafik 1" descr="Ein Bild, das Kleidung, Text, Person, Im Haus enthält.&#10;&#10;Automatisch generierte Beschreibung">
            <a:extLst>
              <a:ext uri="{FF2B5EF4-FFF2-40B4-BE49-F238E27FC236}">
                <a16:creationId xmlns:a16="http://schemas.microsoft.com/office/drawing/2014/main" id="{FC58315D-BBF2-2864-A8E9-645F01DEB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8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80098-5DB8-46B3-7823-396D9CC81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82FC41F3-70F8-AB51-5FE0-B53D54E9A6D1}"/>
              </a:ext>
            </a:extLst>
          </p:cNvPr>
          <p:cNvSpPr txBox="1"/>
          <p:nvPr/>
        </p:nvSpPr>
        <p:spPr>
          <a:xfrm>
            <a:off x="395536" y="1131590"/>
            <a:ext cx="5112568" cy="630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1. Lehrjahr: CHF 600 pro Monat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2. Lehrjahr: CHF </a:t>
            </a:r>
            <a:r>
              <a:rPr lang="de-CH" sz="1600" dirty="0"/>
              <a:t>8</a:t>
            </a:r>
            <a:r>
              <a:rPr lang="de-CH" sz="1600" b="0" i="0" u="none" strike="noStrike" baseline="0" dirty="0"/>
              <a:t>00 pro Monat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EA9DF3-9EC5-7DDE-8F00-726CBB02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2520280" cy="400110"/>
          </a:xfrm>
          <a:solidFill>
            <a:srgbClr val="E30C78"/>
          </a:solidFill>
        </p:spPr>
        <p:txBody>
          <a:bodyPr/>
          <a:lstStyle/>
          <a:p>
            <a:r>
              <a:rPr lang="de-CH" dirty="0"/>
              <a:t>Lohnempfehlung</a:t>
            </a:r>
          </a:p>
        </p:txBody>
      </p:sp>
      <p:pic>
        <p:nvPicPr>
          <p:cNvPr id="2" name="Grafik 1" descr="Ein Bild, das Kleidung, Text, Person, Im Haus enthält.&#10;&#10;Automatisch generierte Beschreibung">
            <a:extLst>
              <a:ext uri="{FF2B5EF4-FFF2-40B4-BE49-F238E27FC236}">
                <a16:creationId xmlns:a16="http://schemas.microsoft.com/office/drawing/2014/main" id="{2090FA69-B2B9-668E-171E-FC2EEB9E4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3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DE0D9-99DF-031A-18B8-1B28715BD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297779-6035-35AA-877D-0ECA058B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7920880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Mach dir ein Bild mit der Website traumjob-schreiner.ch</a:t>
            </a:r>
          </a:p>
        </p:txBody>
      </p:sp>
      <p:pic>
        <p:nvPicPr>
          <p:cNvPr id="3" name="Grafik 2" descr="Ein Bild, das Text, Menschliches Gesicht, Person, Kleidung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5FD99CDB-F658-CE99-0ADD-6B9E70D42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7739"/>
            <a:ext cx="1937567" cy="2641625"/>
          </a:xfrm>
          <a:prstGeom prst="rect">
            <a:avLst/>
          </a:prstGeom>
        </p:spPr>
      </p:pic>
      <p:pic>
        <p:nvPicPr>
          <p:cNvPr id="8" name="Grafik 7" descr="Ein Bild, das Text, Menschliches Gesicht, Kleidung, Frau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E860401F-2344-D968-D3F1-1BD81614F9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277739"/>
            <a:ext cx="1912804" cy="2641625"/>
          </a:xfrm>
          <a:prstGeom prst="rect">
            <a:avLst/>
          </a:prstGeom>
        </p:spPr>
      </p:pic>
      <p:pic>
        <p:nvPicPr>
          <p:cNvPr id="11" name="Grafik 10" descr="Ein Bild, das Text, Menschliches Gesicht, Kleidung, Mann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88EE9EB3-5189-7760-7E34-F3E01AF559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98" y="1275606"/>
            <a:ext cx="1912804" cy="2643758"/>
          </a:xfrm>
          <a:prstGeom prst="rect">
            <a:avLst/>
          </a:prstGeom>
        </p:spPr>
      </p:pic>
      <p:pic>
        <p:nvPicPr>
          <p:cNvPr id="16" name="Grafik 15" descr="Ein Bild, das Text, Menschliches Gesicht, Screenshot, Kleidung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32405766-CCF6-B5A1-BC0C-C6497A7DBC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19" y="1275606"/>
            <a:ext cx="1930140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7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52379-71BA-8D08-E8C7-266C55A3B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35E6D498-DA43-D5D3-F883-F193ADC31B37}"/>
              </a:ext>
            </a:extLst>
          </p:cNvPr>
          <p:cNvSpPr txBox="1"/>
          <p:nvPr/>
        </p:nvSpPr>
        <p:spPr>
          <a:xfrm>
            <a:off x="395536" y="1131590"/>
            <a:ext cx="8496944" cy="2033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  <a:buSzPct val="80000"/>
            </a:pPr>
            <a:r>
              <a:rPr lang="de-CH" sz="1600" b="0" i="0" u="none" strike="noStrike" baseline="0" dirty="0"/>
              <a:t>Vorteile des Schreinerberufs: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Vielseitig einsetzbar in Schreinereien und verwandten Betrieben der Baubranche: </a:t>
            </a:r>
            <a:r>
              <a:rPr lang="de-CH" sz="1600" dirty="0"/>
              <a:t>a</a:t>
            </a:r>
            <a:r>
              <a:rPr lang="de-CH" sz="1600" b="0" i="0" u="none" strike="noStrike" baseline="0" dirty="0"/>
              <a:t>ls Handwerker, Entwerfer, Gestalter, Verkäufer, Berater</a:t>
            </a:r>
            <a:r>
              <a:rPr lang="de-CH" sz="1600" dirty="0"/>
              <a:t> usw.</a:t>
            </a:r>
            <a:r>
              <a:rPr lang="de-CH" sz="1600" b="0" i="0" u="none" strike="noStrike" baseline="0" dirty="0"/>
              <a:t> </a:t>
            </a:r>
          </a:p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Gute Handwerker </a:t>
            </a:r>
            <a:r>
              <a:rPr lang="de-CH" sz="1600" dirty="0"/>
              <a:t>werden immer gesucht</a:t>
            </a:r>
            <a:endParaRPr lang="de-CH" sz="1600" b="0" i="0" u="none" strike="noStrike" baseline="0" dirty="0"/>
          </a:p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Abwechslungsreiche Arbeit mit unterschiedlichen Materialien</a:t>
            </a:r>
          </a:p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/>
              <a:t>Du erstellst ein sichtbares Produkt</a:t>
            </a:r>
            <a:endParaRPr lang="de-CH" sz="1600" b="0" i="0" u="none" strike="noStrike" baseline="0" dirty="0"/>
          </a:p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Und vieles mehr …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4BD190-4B7A-2D12-A2B9-F563AA30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1440160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Arbeiten</a:t>
            </a:r>
          </a:p>
        </p:txBody>
      </p:sp>
    </p:spTree>
    <p:extLst>
      <p:ext uri="{BB962C8B-B14F-4D97-AF65-F5344CB8AC3E}">
        <p14:creationId xmlns:p14="http://schemas.microsoft.com/office/powerpoint/2010/main" val="2941819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43EED-6CD6-3CCD-D03B-F7D73C570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AEC99BF5-2E67-9FB5-74F9-0EB89497709D}"/>
              </a:ext>
            </a:extLst>
          </p:cNvPr>
          <p:cNvSpPr txBox="1"/>
          <p:nvPr/>
        </p:nvSpPr>
        <p:spPr>
          <a:xfrm>
            <a:off x="395536" y="1131590"/>
            <a:ext cx="8496944" cy="287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/>
              <a:t>Berufliche Weiterbildung mit Verbandsdiplom VSSM</a:t>
            </a:r>
            <a:br>
              <a:rPr lang="de-CH" sz="1600" dirty="0"/>
            </a:br>
            <a:r>
              <a:rPr lang="de-CH" sz="1600" dirty="0">
                <a:sym typeface="Wingdings" panose="05000000000000000000" pitchFamily="2" charset="2"/>
              </a:rPr>
              <a:t> Bsp. </a:t>
            </a:r>
            <a:r>
              <a:rPr lang="de-CH" sz="1600" dirty="0" err="1"/>
              <a:t>Fertigungsspezialist:in</a:t>
            </a:r>
            <a:endParaRPr lang="de-CH" sz="1600" dirty="0">
              <a:solidFill>
                <a:srgbClr val="FF0000"/>
              </a:solidFill>
            </a:endParaRP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Höhere Berufsbildung </a:t>
            </a:r>
          </a:p>
          <a:p>
            <a:pPr marL="742950" lvl="1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mit Berufsprüfung</a:t>
            </a:r>
            <a:br>
              <a:rPr lang="de-CH" sz="1600" b="0" i="0" u="none" strike="noStrike" baseline="0" dirty="0"/>
            </a:br>
            <a:r>
              <a:rPr lang="de-CH" sz="1600" b="0" i="0" u="none" strike="noStrike" baseline="0" dirty="0">
                <a:sym typeface="Wingdings" panose="05000000000000000000" pitchFamily="2" charset="2"/>
              </a:rPr>
              <a:t> Bsp. </a:t>
            </a:r>
            <a:r>
              <a:rPr lang="de-CH" sz="1600" b="0" i="0" u="none" strike="noStrike" baseline="0" dirty="0" err="1">
                <a:sym typeface="Wingdings" panose="05000000000000000000" pitchFamily="2" charset="2"/>
              </a:rPr>
              <a:t>Projektleiter:in</a:t>
            </a:r>
            <a:endParaRPr lang="de-CH" sz="1600" dirty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mit Fachprüfung </a:t>
            </a:r>
            <a:br>
              <a:rPr lang="de-CH" sz="1600" b="0" i="0" u="none" strike="noStrike" baseline="0" dirty="0"/>
            </a:br>
            <a:r>
              <a:rPr lang="de-CH" sz="1600" b="0" i="0" u="none" strike="noStrike" baseline="0" dirty="0">
                <a:sym typeface="Wingdings" panose="05000000000000000000" pitchFamily="2" charset="2"/>
              </a:rPr>
              <a:t> Bsp. </a:t>
            </a:r>
            <a:r>
              <a:rPr lang="de-CH" sz="1600" b="0" i="0" u="none" strike="noStrike" baseline="0" dirty="0" err="1">
                <a:sym typeface="Wingdings" panose="05000000000000000000" pitchFamily="2" charset="2"/>
              </a:rPr>
              <a:t>Schreinermeister:in</a:t>
            </a:r>
            <a:endParaRPr lang="de-CH" sz="1600" dirty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mit höherer Fachschule </a:t>
            </a:r>
            <a:br>
              <a:rPr lang="de-CH" sz="1600" b="0" i="0" u="none" strike="noStrike" baseline="0" dirty="0"/>
            </a:br>
            <a:r>
              <a:rPr lang="de-CH" sz="1600" b="0" i="0" u="none" strike="noStrike" baseline="0" dirty="0">
                <a:sym typeface="Wingdings" panose="05000000000000000000" pitchFamily="2" charset="2"/>
              </a:rPr>
              <a:t> Bsp. Dipl. </a:t>
            </a:r>
            <a:r>
              <a:rPr lang="de-CH" sz="1600" b="0" i="0" u="none" strike="noStrike" baseline="0" dirty="0" err="1">
                <a:sym typeface="Wingdings" panose="05000000000000000000" pitchFamily="2" charset="2"/>
              </a:rPr>
              <a:t>Holztechniker:in</a:t>
            </a:r>
            <a:r>
              <a:rPr lang="de-CH" sz="1600" b="0" i="0" u="none" strike="noStrike" baseline="0" dirty="0">
                <a:sym typeface="Wingdings" panose="05000000000000000000" pitchFamily="2" charset="2"/>
              </a:rPr>
              <a:t> Schreinerei/Innenausbau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sym typeface="Wingdings" panose="05000000000000000000" pitchFamily="2" charset="2"/>
              </a:rPr>
              <a:t>Fachhochschule mit Bachelor- oder Masterabschluss</a:t>
            </a:r>
            <a:endParaRPr lang="de-CH" sz="1600" b="0" i="0" u="none" strike="noStrike" baseline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0BDACA6-CAEF-C1EB-845D-E5ADBE18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4032448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Entwicklungsmöglichkeiten</a:t>
            </a:r>
          </a:p>
        </p:txBody>
      </p:sp>
    </p:spTree>
    <p:extLst>
      <p:ext uri="{BB962C8B-B14F-4D97-AF65-F5344CB8AC3E}">
        <p14:creationId xmlns:p14="http://schemas.microsoft.com/office/powerpoint/2010/main" val="3638329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25765-D6C3-5B7C-9FBF-A30F57C11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FDF9E4B9-6ECC-3F8A-ABE6-69150ACB160C}"/>
              </a:ext>
            </a:extLst>
          </p:cNvPr>
          <p:cNvSpPr txBox="1"/>
          <p:nvPr/>
        </p:nvSpPr>
        <p:spPr>
          <a:xfrm>
            <a:off x="395536" y="1131590"/>
            <a:ext cx="8496944" cy="287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  <a:buClr>
                <a:schemeClr val="tx1"/>
              </a:buClr>
              <a:buSzPct val="80000"/>
            </a:pPr>
            <a:r>
              <a:rPr lang="de-CH" sz="1600" b="1" dirty="0"/>
              <a:t>Ausbildungen</a:t>
            </a:r>
          </a:p>
          <a:p>
            <a:pPr marL="285750" indent="-285750" algn="l">
              <a:lnSpc>
                <a:spcPct val="114000"/>
              </a:lnSpc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solidFill>
                  <a:srgbClr val="26867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CH" sz="1600" dirty="0"/>
              <a:t> Website «Traumjob </a:t>
            </a:r>
            <a:r>
              <a:rPr lang="de-CH" sz="1600" dirty="0" err="1"/>
              <a:t>Schreiner:in</a:t>
            </a:r>
            <a:r>
              <a:rPr lang="de-CH" sz="1600" dirty="0"/>
              <a:t>»</a:t>
            </a:r>
          </a:p>
          <a:p>
            <a:pPr marL="285750" indent="-285750">
              <a:lnSpc>
                <a:spcPct val="114000"/>
              </a:lnSpc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solidFill>
                  <a:srgbClr val="26867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CH" sz="1600" dirty="0"/>
              <a:t> Website </a:t>
            </a:r>
            <a:r>
              <a:rPr lang="de-CH" sz="1600" dirty="0" err="1"/>
              <a:t>Yousty</a:t>
            </a:r>
            <a:endParaRPr lang="de-CH" sz="1600" dirty="0"/>
          </a:p>
          <a:p>
            <a:pPr marL="285750" indent="-285750">
              <a:lnSpc>
                <a:spcPct val="114000"/>
              </a:lnSpc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solidFill>
                  <a:srgbClr val="26867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CH" sz="1600" dirty="0"/>
              <a:t> Website Gateway</a:t>
            </a:r>
          </a:p>
          <a:p>
            <a:pPr marL="285750" indent="-285750">
              <a:lnSpc>
                <a:spcPct val="114000"/>
              </a:lnSpc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solidFill>
                  <a:srgbClr val="26867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CH" sz="1600" dirty="0"/>
              <a:t> Website Berufsberatung</a:t>
            </a:r>
          </a:p>
          <a:p>
            <a:pPr marL="285750" indent="-285750">
              <a:lnSpc>
                <a:spcPct val="114000"/>
              </a:lnSpc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solidFill>
                  <a:srgbClr val="26867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CH" sz="1600" dirty="0"/>
              <a:t> Website </a:t>
            </a:r>
            <a:r>
              <a:rPr lang="de-CH" sz="1600" dirty="0" err="1"/>
              <a:t>LehrberufeLive</a:t>
            </a:r>
            <a:endParaRPr lang="de-CH" sz="1600" dirty="0"/>
          </a:p>
          <a:p>
            <a:pPr algn="l">
              <a:lnSpc>
                <a:spcPct val="114000"/>
              </a:lnSpc>
              <a:buClr>
                <a:schemeClr val="tx1"/>
              </a:buClr>
              <a:buSzPct val="80000"/>
            </a:pPr>
            <a:endParaRPr lang="de-CH" sz="1600" b="1" dirty="0"/>
          </a:p>
          <a:p>
            <a:pPr algn="l">
              <a:lnSpc>
                <a:spcPct val="114000"/>
              </a:lnSpc>
              <a:buClr>
                <a:schemeClr val="tx1"/>
              </a:buClr>
              <a:buSzPct val="80000"/>
            </a:pPr>
            <a:r>
              <a:rPr lang="de-CH" sz="1600" b="1" dirty="0"/>
              <a:t>Weiterbildungen</a:t>
            </a:r>
            <a:endParaRPr lang="de-CH" sz="1600" b="1" dirty="0"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algn="l">
              <a:lnSpc>
                <a:spcPct val="114000"/>
              </a:lnSpc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solidFill>
                  <a:srgbClr val="26867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CH" sz="1600" dirty="0"/>
              <a:t> Weiterbildungsangebot</a:t>
            </a:r>
          </a:p>
          <a:p>
            <a:pPr marL="285750" indent="-285750" algn="l">
              <a:lnSpc>
                <a:spcPct val="114000"/>
              </a:lnSpc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>
                <a:solidFill>
                  <a:srgbClr val="26867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CH" sz="1600" b="0" i="0" u="none" strike="noStrike" baseline="0" dirty="0"/>
              <a:t> Bildungsanbieter</a:t>
            </a:r>
            <a:endParaRPr lang="de-CH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3477762-3AEB-F83F-ED18-D847E6B2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2592288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Spannende Links</a:t>
            </a:r>
          </a:p>
        </p:txBody>
      </p:sp>
    </p:spTree>
    <p:extLst>
      <p:ext uri="{BB962C8B-B14F-4D97-AF65-F5344CB8AC3E}">
        <p14:creationId xmlns:p14="http://schemas.microsoft.com/office/powerpoint/2010/main" val="28419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F33F634B-FCC4-445A-BDF5-D41BDC8C76AF}"/>
              </a:ext>
            </a:extLst>
          </p:cNvPr>
          <p:cNvSpPr txBox="1"/>
          <p:nvPr/>
        </p:nvSpPr>
        <p:spPr>
          <a:xfrm>
            <a:off x="395536" y="987574"/>
            <a:ext cx="8496944" cy="3156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CH" sz="1600" b="0" i="0" u="none" strike="noStrike" baseline="0" dirty="0"/>
              <a:t>… arbeitest du mit Naturprodukten, wie</a:t>
            </a:r>
          </a:p>
          <a:p>
            <a:pPr marL="742950" lvl="1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Laub- und Nadelhölzern</a:t>
            </a:r>
          </a:p>
          <a:p>
            <a:pPr marL="742950" lvl="1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Mineral- und Holzwerkstoffen</a:t>
            </a:r>
          </a:p>
          <a:p>
            <a:pPr marL="742950" lvl="1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Natursteinen</a:t>
            </a:r>
            <a:endParaRPr lang="de-CH" sz="1600" dirty="0"/>
          </a:p>
          <a:p>
            <a:pPr marL="742950" lvl="1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Glas</a:t>
            </a:r>
            <a:endParaRPr lang="de-CH" sz="1600" dirty="0"/>
          </a:p>
          <a:p>
            <a:pPr marL="742950" lvl="1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und vielem mehr</a:t>
            </a:r>
          </a:p>
          <a:p>
            <a:pPr algn="l">
              <a:lnSpc>
                <a:spcPct val="114000"/>
              </a:lnSpc>
            </a:pPr>
            <a:r>
              <a:rPr lang="de-CH" sz="1600" b="0" i="0" u="none" strike="noStrike" baseline="0" dirty="0"/>
              <a:t>… stellst </a:t>
            </a:r>
            <a:r>
              <a:rPr lang="de-CH" sz="1600" dirty="0"/>
              <a:t>d</a:t>
            </a:r>
            <a:r>
              <a:rPr lang="de-CH" sz="1600" b="0" i="0" u="none" strike="noStrike" baseline="0" dirty="0"/>
              <a:t>u die unterschiedlichsten Werkstücke her</a:t>
            </a:r>
          </a:p>
          <a:p>
            <a:pPr algn="l">
              <a:lnSpc>
                <a:spcPct val="114000"/>
              </a:lnSpc>
            </a:pPr>
            <a:r>
              <a:rPr lang="de-CH" sz="1600" b="0" i="0" u="none" strike="noStrike" baseline="0" dirty="0"/>
              <a:t>… bist </a:t>
            </a:r>
            <a:r>
              <a:rPr lang="de-CH" sz="1600" dirty="0"/>
              <a:t>d</a:t>
            </a:r>
            <a:r>
              <a:rPr lang="de-CH" sz="1600" b="0" i="0" u="none" strike="noStrike" baseline="0" dirty="0"/>
              <a:t>u in der Schreinerei, beim Kund</a:t>
            </a:r>
            <a:r>
              <a:rPr lang="de-CH" sz="1600" dirty="0"/>
              <a:t>en</a:t>
            </a:r>
            <a:r>
              <a:rPr lang="de-CH" sz="1600" b="0" i="0" u="none" strike="noStrike" baseline="0" dirty="0"/>
              <a:t> und auf Baustellen unterwegs</a:t>
            </a:r>
          </a:p>
          <a:p>
            <a:pPr algn="l">
              <a:lnSpc>
                <a:spcPct val="114000"/>
              </a:lnSpc>
            </a:pPr>
            <a:r>
              <a:rPr lang="de-CH" sz="1600" b="0" i="0" u="none" strike="noStrike" baseline="0" dirty="0"/>
              <a:t>… arbeitest du umweltbewusst und nachhaltig</a:t>
            </a:r>
          </a:p>
          <a:p>
            <a:pPr algn="l">
              <a:lnSpc>
                <a:spcPct val="114000"/>
              </a:lnSpc>
            </a:pPr>
            <a:r>
              <a:rPr lang="de-CH" sz="1600" b="0" i="0" u="none" strike="noStrike" baseline="0" dirty="0"/>
              <a:t>… arbeitest du mit Kunden, anderen Fachleuten, Architekten usw. zusammen</a:t>
            </a:r>
          </a:p>
          <a:p>
            <a:pPr algn="l">
              <a:lnSpc>
                <a:spcPct val="114000"/>
              </a:lnSpc>
            </a:pPr>
            <a:r>
              <a:rPr lang="de-CH" sz="1600" b="0" i="0" u="none" strike="noStrike" baseline="0" dirty="0"/>
              <a:t>… setzt du den Computer vielseitig </a:t>
            </a:r>
            <a:r>
              <a:rPr lang="de-CH" sz="1600" dirty="0"/>
              <a:t>ein</a:t>
            </a:r>
            <a:endParaRPr lang="de-CH" sz="900" b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8E4BD2-85DC-5715-3388-002DA2CF0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2736304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Als </a:t>
            </a:r>
            <a:r>
              <a:rPr lang="de-CH" dirty="0" err="1"/>
              <a:t>Schreiner:in</a:t>
            </a:r>
            <a:r>
              <a:rPr lang="de-CH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23359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122FB-74B5-9DF0-6D10-4B0A0F16A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262626A1-2030-2023-CEA9-685CFEE5BFAD}"/>
              </a:ext>
            </a:extLst>
          </p:cNvPr>
          <p:cNvSpPr txBox="1"/>
          <p:nvPr/>
        </p:nvSpPr>
        <p:spPr>
          <a:xfrm>
            <a:off x="395536" y="1059582"/>
            <a:ext cx="8496944" cy="2595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CH" sz="1600" b="1" i="0" u="none" strike="noStrike" baseline="0" dirty="0"/>
              <a:t>Informiere dich</a:t>
            </a:r>
          </a:p>
          <a:p>
            <a:pPr marL="342900" indent="-34290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/>
              <a:t>Viele Informationen zur Ausbildung und zum Beruf als </a:t>
            </a:r>
            <a:r>
              <a:rPr lang="de-CH" sz="1600" dirty="0" err="1"/>
              <a:t>Schreiner:in</a:t>
            </a:r>
            <a:r>
              <a:rPr lang="de-CH" sz="1600" dirty="0"/>
              <a:t> und </a:t>
            </a:r>
            <a:r>
              <a:rPr lang="de-CH" sz="1600" dirty="0" err="1"/>
              <a:t>Schreinerpraktiker:in</a:t>
            </a:r>
            <a:r>
              <a:rPr lang="de-CH" sz="1600" dirty="0"/>
              <a:t> erhältst du auf der Website </a:t>
            </a:r>
            <a:r>
              <a:rPr lang="de-CH" sz="1600" dirty="0">
                <a:solidFill>
                  <a:srgbClr val="26867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traumjob-schreiner.ch</a:t>
            </a:r>
            <a:r>
              <a:rPr lang="de-CH" sz="1600" dirty="0"/>
              <a:t> und an Berufsmessen.</a:t>
            </a:r>
            <a:endParaRPr lang="de-CH" sz="1600" b="0" i="0" u="none" strike="noStrike" baseline="0" dirty="0"/>
          </a:p>
          <a:p>
            <a:pPr algn="l">
              <a:lnSpc>
                <a:spcPct val="114000"/>
              </a:lnSpc>
            </a:pPr>
            <a:endParaRPr lang="de-CH" sz="1600" b="0" i="0" u="none" strike="noStrike" baseline="0" dirty="0"/>
          </a:p>
          <a:p>
            <a:pPr algn="l">
              <a:lnSpc>
                <a:spcPct val="114000"/>
              </a:lnSpc>
            </a:pPr>
            <a:r>
              <a:rPr lang="de-CH" sz="1600" b="1" i="0" u="none" strike="noStrike" baseline="0" dirty="0"/>
              <a:t>Gestalte deine Zukunft</a:t>
            </a:r>
          </a:p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Nimm am Zukunftstag teil oder </a:t>
            </a:r>
            <a:r>
              <a:rPr lang="de-CH" sz="1600" dirty="0"/>
              <a:t>mache </a:t>
            </a:r>
            <a:r>
              <a:rPr lang="de-CH" sz="1600" b="0" i="0" u="none" strike="noStrike" baseline="0" dirty="0"/>
              <a:t>eine Schnupperlehre</a:t>
            </a:r>
            <a:r>
              <a:rPr lang="de-CH" sz="1600" dirty="0"/>
              <a:t>, um mehr über den spannenden Beruf zu erfahren. Weitere Informationen sowie alle Ausbildungsbetriebe mit offenen Lehrstellen findest du auf der Website </a:t>
            </a:r>
            <a:r>
              <a:rPr lang="de-CH" sz="1600" dirty="0">
                <a:solidFill>
                  <a:srgbClr val="26867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traumjob-schreiner.ch</a:t>
            </a:r>
            <a:r>
              <a:rPr lang="de-CH" sz="1600" dirty="0"/>
              <a:t>.</a:t>
            </a:r>
            <a:endParaRPr lang="de-CH" sz="1600" b="0" i="0" u="none" strike="noStrike" baseline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106B57C-90DB-287B-0088-26BBD414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1512168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Und nun?</a:t>
            </a:r>
          </a:p>
        </p:txBody>
      </p:sp>
    </p:spTree>
    <p:extLst>
      <p:ext uri="{BB962C8B-B14F-4D97-AF65-F5344CB8AC3E}">
        <p14:creationId xmlns:p14="http://schemas.microsoft.com/office/powerpoint/2010/main" val="1885772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0A41F-0EB6-4CEA-0C56-C3C3C11E9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B0FA3AC-11EB-FF3E-0109-4B796693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4464496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Viel Spass bei der Berufswahl!</a:t>
            </a:r>
          </a:p>
        </p:txBody>
      </p:sp>
      <p:pic>
        <p:nvPicPr>
          <p:cNvPr id="2" name="Onlinemedien 1" title="Schreiner/in EFZ bei Koster AG Holzwelten">
            <a:hlinkClick r:id="" action="ppaction://media"/>
            <a:extLst>
              <a:ext uri="{FF2B5EF4-FFF2-40B4-BE49-F238E27FC236}">
                <a16:creationId xmlns:a16="http://schemas.microsoft.com/office/drawing/2014/main" id="{0033D39E-A638-A1F9-758B-B30D96AB16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95536" y="915566"/>
            <a:ext cx="1941678" cy="3435846"/>
          </a:xfrm>
          <a:prstGeom prst="rect">
            <a:avLst/>
          </a:prstGeom>
        </p:spPr>
      </p:pic>
      <p:pic>
        <p:nvPicPr>
          <p:cNvPr id="3" name="Onlinemedien 2" title="Lehrberufe Live! SchreinerIn bei der Röthlisberger Schreinerei AG">
            <a:hlinkClick r:id="" action="ppaction://media"/>
            <a:extLst>
              <a:ext uri="{FF2B5EF4-FFF2-40B4-BE49-F238E27FC236}">
                <a16:creationId xmlns:a16="http://schemas.microsoft.com/office/drawing/2014/main" id="{6AAE5FF9-9F22-37AC-4FE2-D31988D8C12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466018" y="901685"/>
            <a:ext cx="4392488" cy="2481545"/>
          </a:xfrm>
          <a:prstGeom prst="rect">
            <a:avLst/>
          </a:prstGeom>
        </p:spPr>
      </p:pic>
      <p:pic>
        <p:nvPicPr>
          <p:cNvPr id="5" name="Onlinemedien 4" title="Schreiner/in EFZ bei Röthlisberger AG">
            <a:hlinkClick r:id="" action="ppaction://media"/>
            <a:extLst>
              <a:ext uri="{FF2B5EF4-FFF2-40B4-BE49-F238E27FC236}">
                <a16:creationId xmlns:a16="http://schemas.microsoft.com/office/drawing/2014/main" id="{2DCC1AC9-1062-AD32-90FE-EDF4F123A97A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2426855" y="901685"/>
            <a:ext cx="1949522" cy="344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2943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E50CD-B352-D48D-DD79-D59AA050D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E53A51FF-9803-2F52-70C6-8A80C545784A}"/>
              </a:ext>
            </a:extLst>
          </p:cNvPr>
          <p:cNvSpPr txBox="1"/>
          <p:nvPr/>
        </p:nvSpPr>
        <p:spPr>
          <a:xfrm>
            <a:off x="395536" y="1059582"/>
            <a:ext cx="8496944" cy="630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In der Schreinerbranche werden jährlich rund 1400 neue Lehrverträge abgeschlossen.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In der Deutschschweiz und im Tessin gibt es rund 6000 Schreinereibetriebe.</a:t>
            </a:r>
            <a:endParaRPr lang="de-CH" sz="900" b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8289AE-88A9-E30A-34DA-E682D336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1152128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Zahlen</a:t>
            </a:r>
          </a:p>
        </p:txBody>
      </p:sp>
    </p:spTree>
    <p:extLst>
      <p:ext uri="{BB962C8B-B14F-4D97-AF65-F5344CB8AC3E}">
        <p14:creationId xmlns:p14="http://schemas.microsoft.com/office/powerpoint/2010/main" val="81225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0A004-DC09-CF38-6631-1BA50C5A8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8B1986DD-42D8-FD5D-1FFC-B3465DB65648}"/>
              </a:ext>
            </a:extLst>
          </p:cNvPr>
          <p:cNvSpPr txBox="1"/>
          <p:nvPr/>
        </p:nvSpPr>
        <p:spPr>
          <a:xfrm>
            <a:off x="395536" y="1059582"/>
            <a:ext cx="7200800" cy="119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Schreinerin EFZ und Schreiner EFZ</a:t>
            </a:r>
          </a:p>
          <a:p>
            <a:pPr lvl="1">
              <a:lnSpc>
                <a:spcPct val="114000"/>
              </a:lnSpc>
              <a:buSzPct val="80000"/>
            </a:pPr>
            <a:r>
              <a:rPr lang="de-CH" sz="1600" dirty="0"/>
              <a:t>Vierjährige Berufslehre mit eidgenössischem Fähigkeitszeugnis</a:t>
            </a:r>
            <a:endParaRPr lang="de-CH" sz="1600" b="0" i="0" u="none" strike="noStrike" baseline="0" dirty="0"/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Schreinerprakti</a:t>
            </a:r>
            <a:r>
              <a:rPr lang="de-CH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de-CH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erin EBA und Schreinerpraktiker EBA</a:t>
            </a:r>
          </a:p>
          <a:p>
            <a:pPr lvl="1">
              <a:lnSpc>
                <a:spcPct val="114000"/>
              </a:lnSpc>
              <a:buSzPct val="80000"/>
            </a:pPr>
            <a:r>
              <a:rPr lang="de-CH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Zweijährige Berufslehre mit eidgenössischem Berufsattest</a:t>
            </a:r>
            <a:endParaRPr lang="de-CH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F56A66-EBDE-BF72-DF57-DA93D4F2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3384376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Zwei Ausbildungswege</a:t>
            </a:r>
          </a:p>
        </p:txBody>
      </p:sp>
    </p:spTree>
    <p:extLst>
      <p:ext uri="{BB962C8B-B14F-4D97-AF65-F5344CB8AC3E}">
        <p14:creationId xmlns:p14="http://schemas.microsoft.com/office/powerpoint/2010/main" val="43679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32DB7-881B-D84B-720C-576D340E4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6BF9BDB1-6B16-68BA-832B-DB02724E6A58}"/>
              </a:ext>
            </a:extLst>
          </p:cNvPr>
          <p:cNvSpPr txBox="1"/>
          <p:nvPr/>
        </p:nvSpPr>
        <p:spPr>
          <a:xfrm>
            <a:off x="395536" y="1131590"/>
            <a:ext cx="5040560" cy="2314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Gute Schulnoten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Handwerkliches Geschick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/>
              <a:t>Technisches Verständnis</a:t>
            </a:r>
            <a:endParaRPr lang="de-CH" sz="1600" b="0" i="0" u="none" strike="noStrike" baseline="0" dirty="0"/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Räumliches Vorstellungsvermögen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Freude an der Arbeit mit Holz und Holzwerkstoffen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Sorgfalt, Genauigkeit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Gute rechnerische, zeichnerische und gestalterische Fähigkeiten</a:t>
            </a:r>
            <a:endParaRPr lang="de-CH" sz="1600" b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AB7F81-299F-3BC5-FD1C-5A02642E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2304256" cy="400110"/>
          </a:xfrm>
          <a:solidFill>
            <a:srgbClr val="0B2B40"/>
          </a:solidFill>
        </p:spPr>
        <p:txBody>
          <a:bodyPr/>
          <a:lstStyle/>
          <a:p>
            <a:r>
              <a:rPr lang="de-CH" dirty="0"/>
              <a:t>Anforderungen</a:t>
            </a:r>
          </a:p>
        </p:txBody>
      </p:sp>
      <p:pic>
        <p:nvPicPr>
          <p:cNvPr id="5" name="Grafik 4" descr="Ein Bild, das Person, Kleidung, Mann, Wand enthält.&#10;&#10;Automatisch generierte Beschreibung">
            <a:extLst>
              <a:ext uri="{FF2B5EF4-FFF2-40B4-BE49-F238E27FC236}">
                <a16:creationId xmlns:a16="http://schemas.microsoft.com/office/drawing/2014/main" id="{6F152829-6A93-3B0F-FD2D-1CB09B197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6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0AF98-2488-41C2-DB92-49481D535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29461A9B-2674-59A8-136B-7AC7D78FFE3A}"/>
              </a:ext>
            </a:extLst>
          </p:cNvPr>
          <p:cNvSpPr txBox="1"/>
          <p:nvPr/>
        </p:nvSpPr>
        <p:spPr>
          <a:xfrm>
            <a:off x="395536" y="1131590"/>
            <a:ext cx="5112568" cy="2595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CH" sz="1600" b="0" i="0" u="none" strike="noStrike" baseline="0" dirty="0"/>
              <a:t>Folgende vier Fachrichtungen sind möglich:</a:t>
            </a:r>
          </a:p>
          <a:p>
            <a:pPr algn="l">
              <a:lnSpc>
                <a:spcPct val="114000"/>
              </a:lnSpc>
            </a:pPr>
            <a:endParaRPr lang="de-CH" sz="1600" b="0" i="0" u="none" strike="noStrike" baseline="0" dirty="0"/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Möbel/Innenausbau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Bau/Fenster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Wagner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 err="1"/>
              <a:t>Skibau</a:t>
            </a:r>
            <a:endParaRPr lang="de-CH" sz="1600" b="0" i="0" u="none" strike="noStrike" baseline="0" dirty="0"/>
          </a:p>
          <a:p>
            <a:pPr algn="l">
              <a:lnSpc>
                <a:spcPct val="114000"/>
              </a:lnSpc>
            </a:pPr>
            <a:endParaRPr lang="de-CH" sz="1600" dirty="0"/>
          </a:p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à"/>
            </a:pPr>
            <a:r>
              <a:rPr lang="de-CH" sz="1600" dirty="0"/>
              <a:t>D</a:t>
            </a:r>
            <a:r>
              <a:rPr lang="de-CH" sz="1600" b="0" i="0" u="none" strike="noStrike" baseline="0" dirty="0"/>
              <a:t>ie Fachrichtung hängt grundsätzlich vom Lehrbetrieb ab.</a:t>
            </a:r>
            <a:endParaRPr lang="de-CH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E4C368-7121-8A32-D5C9-092E3E7D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3528392" cy="400110"/>
          </a:xfrm>
          <a:solidFill>
            <a:srgbClr val="0B2B40"/>
          </a:solidFill>
        </p:spPr>
        <p:txBody>
          <a:bodyPr/>
          <a:lstStyle/>
          <a:p>
            <a:r>
              <a:rPr lang="de-CH" dirty="0"/>
              <a:t>Die vier Fachrichtungen</a:t>
            </a:r>
          </a:p>
        </p:txBody>
      </p:sp>
      <p:pic>
        <p:nvPicPr>
          <p:cNvPr id="2" name="Grafik 1" descr="Ein Bild, das Person, Kleidung, Mann, Wand enthält.&#10;&#10;Automatisch generierte Beschreibung">
            <a:extLst>
              <a:ext uri="{FF2B5EF4-FFF2-40B4-BE49-F238E27FC236}">
                <a16:creationId xmlns:a16="http://schemas.microsoft.com/office/drawing/2014/main" id="{9F500822-9BE5-C4FB-3C43-C58DC1D4D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5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E953C-EF1E-9D9D-CC4D-2E4477EA3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0ABC91AB-709A-4CC9-D348-B114931593ED}"/>
              </a:ext>
            </a:extLst>
          </p:cNvPr>
          <p:cNvSpPr txBox="1"/>
          <p:nvPr/>
        </p:nvSpPr>
        <p:spPr>
          <a:xfrm>
            <a:off x="395536" y="1131590"/>
            <a:ext cx="5040560" cy="1472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Arbeit in der Schreinerei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1 Tag Berufsschule pro Woche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11 Wochen überbetriebliche Kurse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Möglichkeit zur Berufsmatura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/>
              <a:t>5 Wochen Ferien pro Jahr</a:t>
            </a:r>
            <a:endParaRPr lang="de-CH" sz="1600" b="0" i="0" u="none" strike="noStrike" baseline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7617BE3-A8AA-18D8-DBAD-CA770534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2304256" cy="400110"/>
          </a:xfrm>
          <a:solidFill>
            <a:srgbClr val="0B2B40"/>
          </a:solidFill>
        </p:spPr>
        <p:txBody>
          <a:bodyPr/>
          <a:lstStyle/>
          <a:p>
            <a:r>
              <a:rPr lang="de-CH" dirty="0"/>
              <a:t>Der Lehrablauf</a:t>
            </a:r>
          </a:p>
        </p:txBody>
      </p:sp>
      <p:pic>
        <p:nvPicPr>
          <p:cNvPr id="2" name="Grafik 1" descr="Ein Bild, das Person, Kleidung, Mann, Wand enthält.&#10;&#10;Automatisch generierte Beschreibung">
            <a:extLst>
              <a:ext uri="{FF2B5EF4-FFF2-40B4-BE49-F238E27FC236}">
                <a16:creationId xmlns:a16="http://schemas.microsoft.com/office/drawing/2014/main" id="{7B92A0E0-CBBE-861C-98F2-62BAC6B2D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2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6AD2C-0F3F-8C9B-6E64-67B42677A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82212233-A176-FF52-4E49-9F29B746C1FD}"/>
              </a:ext>
            </a:extLst>
          </p:cNvPr>
          <p:cNvSpPr txBox="1"/>
          <p:nvPr/>
        </p:nvSpPr>
        <p:spPr>
          <a:xfrm>
            <a:off x="395536" y="1131590"/>
            <a:ext cx="5040560" cy="1753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Teilprüfung (Grundlegende Berufsarbeiten)</a:t>
            </a:r>
            <a:endParaRPr lang="de-CH" sz="1600" dirty="0"/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Individuelle praktische Arbeit (IPA)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Berufskenntnisse/Produktionsunterlagen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Erfahrungsnote aus berufskundlichem Unterricht und überbetrieblichen Kursen (</a:t>
            </a:r>
            <a:r>
              <a:rPr lang="de-CH" sz="1600" b="0" i="0" u="none" strike="noStrike" baseline="0" dirty="0" err="1"/>
              <a:t>üK</a:t>
            </a:r>
            <a:r>
              <a:rPr lang="de-CH" sz="1600" b="0" i="0" u="none" strike="noStrike" baseline="0" dirty="0"/>
              <a:t>)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Allgemeinbildung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56E4E68-2F1E-7475-2488-D0F5212D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4176464" cy="400110"/>
          </a:xfrm>
          <a:solidFill>
            <a:srgbClr val="0B2B40"/>
          </a:solidFill>
        </p:spPr>
        <p:txBody>
          <a:bodyPr/>
          <a:lstStyle/>
          <a:p>
            <a:r>
              <a:rPr lang="de-CH" dirty="0"/>
              <a:t>Qualifikationsverfahren (QV)</a:t>
            </a:r>
          </a:p>
        </p:txBody>
      </p:sp>
      <p:pic>
        <p:nvPicPr>
          <p:cNvPr id="2" name="Grafik 1" descr="Ein Bild, das Person, Kleidung, Mann, Wand enthält.&#10;&#10;Automatisch generierte Beschreibung">
            <a:extLst>
              <a:ext uri="{FF2B5EF4-FFF2-40B4-BE49-F238E27FC236}">
                <a16:creationId xmlns:a16="http://schemas.microsoft.com/office/drawing/2014/main" id="{229D2981-0D53-F810-FBAE-C90F837C4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2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CF5BA-0998-DBFA-DCAE-7C74713A8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36080AD-BEDC-370C-85B3-D0636C52CA8B}"/>
              </a:ext>
            </a:extLst>
          </p:cNvPr>
          <p:cNvSpPr txBox="1"/>
          <p:nvPr/>
        </p:nvSpPr>
        <p:spPr>
          <a:xfrm>
            <a:off x="395536" y="1131590"/>
            <a:ext cx="5112568" cy="119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1. Lehrjahr: CHF 700</a:t>
            </a:r>
            <a:r>
              <a:rPr lang="de-CH" sz="1600" dirty="0"/>
              <a:t> </a:t>
            </a:r>
            <a:r>
              <a:rPr lang="de-CH" sz="1600" b="0" i="0" u="none" strike="noStrike" baseline="0" dirty="0"/>
              <a:t>pro Monat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2. Lehrjahr: CHF 1000</a:t>
            </a:r>
            <a:r>
              <a:rPr lang="de-CH" sz="1600" dirty="0"/>
              <a:t> </a:t>
            </a:r>
            <a:r>
              <a:rPr lang="de-CH" sz="1600" b="0" i="0" u="none" strike="noStrike" baseline="0" dirty="0"/>
              <a:t>pro Monat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3. Lehrjahr: CHF 1350 pro Monat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4. Lehrjahr: CHF 1650 pro Monat</a:t>
            </a:r>
            <a:endParaRPr lang="de-CH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342A9B2-B13E-A2A2-EA11-CC85A5A5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2520280" cy="400110"/>
          </a:xfrm>
          <a:solidFill>
            <a:srgbClr val="0B2B40"/>
          </a:solidFill>
        </p:spPr>
        <p:txBody>
          <a:bodyPr/>
          <a:lstStyle/>
          <a:p>
            <a:r>
              <a:rPr lang="de-CH" dirty="0"/>
              <a:t>Lohnempfehlung</a:t>
            </a:r>
          </a:p>
        </p:txBody>
      </p:sp>
      <p:pic>
        <p:nvPicPr>
          <p:cNvPr id="2" name="Grafik 1" descr="Ein Bild, das Person, Kleidung, Mann, Wand enthält.&#10;&#10;Automatisch generierte Beschreibung">
            <a:extLst>
              <a:ext uri="{FF2B5EF4-FFF2-40B4-BE49-F238E27FC236}">
                <a16:creationId xmlns:a16="http://schemas.microsoft.com/office/drawing/2014/main" id="{48E58F84-DD89-1165-70B2-3FEE9EC3E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71609"/>
      </p:ext>
    </p:extLst>
  </p:cSld>
  <p:clrMapOvr>
    <a:masterClrMapping/>
  </p:clrMapOvr>
</p:sld>
</file>

<file path=ppt/theme/theme1.xml><?xml version="1.0" encoding="utf-8"?>
<a:theme xmlns:a="http://schemas.openxmlformats.org/drawingml/2006/main" name="VSSM Design">
  <a:themeElements>
    <a:clrScheme name="VSSM Corporate Design 2019">
      <a:dk1>
        <a:sysClr val="windowText" lastClr="000000"/>
      </a:dk1>
      <a:lt1>
        <a:sysClr val="window" lastClr="FFFFFF"/>
      </a:lt1>
      <a:dk2>
        <a:srgbClr val="4C4245"/>
      </a:dk2>
      <a:lt2>
        <a:srgbClr val="F9E8DF"/>
      </a:lt2>
      <a:accent1>
        <a:srgbClr val="592912"/>
      </a:accent1>
      <a:accent2>
        <a:srgbClr val="D18B0A"/>
      </a:accent2>
      <a:accent3>
        <a:srgbClr val="4C4245"/>
      </a:accent3>
      <a:accent4>
        <a:srgbClr val="93191E"/>
      </a:accent4>
      <a:accent5>
        <a:srgbClr val="346943"/>
      </a:accent5>
      <a:accent6>
        <a:srgbClr val="61ADDB"/>
      </a:accent6>
      <a:hlink>
        <a:srgbClr val="61ADDB"/>
      </a:hlink>
      <a:folHlink>
        <a:srgbClr val="4C4245"/>
      </a:folHlink>
    </a:clrScheme>
    <a:fontScheme name="Benutzerdefiniert 1">
      <a:majorFont>
        <a:latin typeface="Unit Slab Pro Ultr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SSM Design">
  <a:themeElements>
    <a:clrScheme name="VSSM Corporate Design 2019">
      <a:dk1>
        <a:sysClr val="windowText" lastClr="000000"/>
      </a:dk1>
      <a:lt1>
        <a:sysClr val="window" lastClr="FFFFFF"/>
      </a:lt1>
      <a:dk2>
        <a:srgbClr val="4C4245"/>
      </a:dk2>
      <a:lt2>
        <a:srgbClr val="F9E8DF"/>
      </a:lt2>
      <a:accent1>
        <a:srgbClr val="592912"/>
      </a:accent1>
      <a:accent2>
        <a:srgbClr val="D18B0A"/>
      </a:accent2>
      <a:accent3>
        <a:srgbClr val="4C4245"/>
      </a:accent3>
      <a:accent4>
        <a:srgbClr val="93191E"/>
      </a:accent4>
      <a:accent5>
        <a:srgbClr val="346943"/>
      </a:accent5>
      <a:accent6>
        <a:srgbClr val="61ADDB"/>
      </a:accent6>
      <a:hlink>
        <a:srgbClr val="61ADDB"/>
      </a:hlink>
      <a:folHlink>
        <a:srgbClr val="4C4245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572</Words>
  <Application>Microsoft Office PowerPoint</Application>
  <PresentationFormat>Bildschirmpräsentation (16:9)</PresentationFormat>
  <Paragraphs>119</Paragraphs>
  <Slides>21</Slides>
  <Notes>1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Courier New</vt:lpstr>
      <vt:lpstr>Wingdings</vt:lpstr>
      <vt:lpstr>VSSM Design</vt:lpstr>
      <vt:lpstr>1_VSSM Design</vt:lpstr>
      <vt:lpstr>PowerPoint-Präsentation</vt:lpstr>
      <vt:lpstr>Als Schreiner:in …</vt:lpstr>
      <vt:lpstr>Zahlen</vt:lpstr>
      <vt:lpstr>Zwei Ausbildungswege</vt:lpstr>
      <vt:lpstr>Anforderungen</vt:lpstr>
      <vt:lpstr>Die vier Fachrichtungen</vt:lpstr>
      <vt:lpstr>Der Lehrablauf</vt:lpstr>
      <vt:lpstr>Qualifikationsverfahren (QV)</vt:lpstr>
      <vt:lpstr>Lohnempfehlung</vt:lpstr>
      <vt:lpstr>Zwei Ausbildungswege</vt:lpstr>
      <vt:lpstr>Anforderungen</vt:lpstr>
      <vt:lpstr>Die zwei Fachrichtungen</vt:lpstr>
      <vt:lpstr>Der Lehrablauf</vt:lpstr>
      <vt:lpstr>Qualifikationsverfahren</vt:lpstr>
      <vt:lpstr>Lohnempfehlung</vt:lpstr>
      <vt:lpstr>Mach dir ein Bild mit der Website traumjob-schreiner.ch</vt:lpstr>
      <vt:lpstr>Arbeiten</vt:lpstr>
      <vt:lpstr>Entwicklungsmöglichkeiten</vt:lpstr>
      <vt:lpstr>Spannende Links</vt:lpstr>
      <vt:lpstr>Und nun?</vt:lpstr>
      <vt:lpstr>Viel Spass bei der Berufswahl!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Michele.Ofri@vssm.ch</dc:creator>
  <cp:lastModifiedBy>Gamper Linda</cp:lastModifiedBy>
  <cp:revision>939</cp:revision>
  <cp:lastPrinted>2019-11-21T14:33:10Z</cp:lastPrinted>
  <dcterms:created xsi:type="dcterms:W3CDTF">2010-03-16T08:15:50Z</dcterms:created>
  <dcterms:modified xsi:type="dcterms:W3CDTF">2025-04-23T18:30:53Z</dcterms:modified>
</cp:coreProperties>
</file>